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8" r:id="rId3"/>
    <p:sldId id="259" r:id="rId4"/>
    <p:sldId id="260" r:id="rId5"/>
    <p:sldId id="267" r:id="rId6"/>
    <p:sldId id="272" r:id="rId7"/>
    <p:sldId id="268" r:id="rId8"/>
    <p:sldId id="271" r:id="rId9"/>
    <p:sldId id="269" r:id="rId10"/>
    <p:sldId id="270" r:id="rId11"/>
    <p:sldId id="273" r:id="rId12"/>
    <p:sldId id="274" r:id="rId13"/>
    <p:sldId id="275" r:id="rId14"/>
    <p:sldId id="278" r:id="rId15"/>
    <p:sldId id="280" r:id="rId16"/>
    <p:sldId id="281" r:id="rId17"/>
    <p:sldId id="282" r:id="rId18"/>
    <p:sldId id="283" r:id="rId19"/>
  </p:sldIdLst>
  <p:sldSz cx="9144000" cy="6858000" type="screen4x3"/>
  <p:notesSz cx="6997700" cy="9283700"/>
  <p:custDataLst>
    <p:tags r:id="rId22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xmlns:mc="http://schemas.openxmlformats.org/markup-compatibility/2006" xmlns:a14="http://schemas.microsoft.com/office/drawing/2010/main" val="FF0000" mc:Ignorable="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xmlns:mc="http://schemas.openxmlformats.org/markup-compatibility/2006" xmlns:a14="http://schemas.microsoft.com/office/drawing/2010/main" val="000066" mc:Ignorable=""/>
    <a:srgbClr xmlns:mc="http://schemas.openxmlformats.org/markup-compatibility/2006" xmlns:a14="http://schemas.microsoft.com/office/drawing/2010/main" val="969696" mc:Ignorable=""/>
    <a:srgbClr xmlns:mc="http://schemas.openxmlformats.org/markup-compatibility/2006" xmlns:a14="http://schemas.microsoft.com/office/drawing/2010/main" val="808080" mc:Ignorable=""/>
    <a:srgbClr xmlns:mc="http://schemas.openxmlformats.org/markup-compatibility/2006" xmlns:a14="http://schemas.microsoft.com/office/drawing/2010/main" val="B2B2B2" mc:Ignorable=""/>
    <a:srgbClr xmlns:mc="http://schemas.openxmlformats.org/markup-compatibility/2006" xmlns:a14="http://schemas.microsoft.com/office/drawing/2010/main" val="3366FF" mc:Ignorable=""/>
    <a:srgbClr xmlns:mc="http://schemas.openxmlformats.org/markup-compatibility/2006" xmlns:a14="http://schemas.microsoft.com/office/drawing/2010/main" val="DDDDDD" mc:Ignorable=""/>
    <a:srgbClr xmlns:mc="http://schemas.openxmlformats.org/markup-compatibility/2006" xmlns:a14="http://schemas.microsoft.com/office/drawing/2010/main" val="0000CC" mc:Ignorable=""/>
    <a:srgbClr xmlns:mc="http://schemas.openxmlformats.org/markup-compatibility/2006" xmlns:a14="http://schemas.microsoft.com/office/drawing/2010/main" val="3333FF" mc:Ignorable="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33" autoAdjust="0"/>
    <p:restoredTop sz="86347" autoAdjust="0"/>
  </p:normalViewPr>
  <p:slideViewPr>
    <p:cSldViewPr showGuides="1">
      <p:cViewPr varScale="1">
        <p:scale>
          <a:sx n="51" d="100"/>
          <a:sy n="51" d="100"/>
        </p:scale>
        <p:origin x="-82" y="-629"/>
      </p:cViewPr>
      <p:guideLst>
        <p:guide orient="horz" pos="2160"/>
        <p:guide pos="2880"/>
      </p:guideLst>
    </p:cSldViewPr>
  </p:slideViewPr>
  <p:outlineViewPr>
    <p:cViewPr>
      <p:scale>
        <a:sx n="50" d="100"/>
        <a:sy n="50" d="100"/>
      </p:scale>
      <p:origin x="0" y="1032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1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1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1" sz="1200">
                <a:cs typeface="+mn-cs"/>
              </a:defRPr>
            </a:lvl1pPr>
          </a:lstStyle>
          <a:p>
            <a:pPr>
              <a:defRPr/>
            </a:pPr>
            <a:fld id="{5A11BEBB-0569-4B07-B64C-2A69CC4EF5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4757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13" tIns="46406" rIns="92813" bIns="46406" numCol="1" anchor="ctr" anchorCtr="0" compatLnSpc="1">
            <a:prstTxWarp prst="textNoShape">
              <a:avLst/>
            </a:prstTxWarp>
          </a:bodyPr>
          <a:lstStyle>
            <a:lvl1pPr algn="l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813" tIns="46406" rIns="92813" bIns="46406" numCol="1" anchor="ctr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6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9513" y="696913"/>
            <a:ext cx="4640262" cy="3479800"/>
          </a:xfrm>
          <a:prstGeom prst="rect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"/>
            </a:solidFill>
            <a:miter lim="800000"/>
            <a:headEnd/>
            <a:tailEnd/>
          </a:ln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0075"/>
            <a:ext cx="5130800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813" tIns="46406" rIns="92813" bIns="4640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13" tIns="46406" rIns="92813" bIns="46406" numCol="1" anchor="b" anchorCtr="0" compatLnSpc="1">
            <a:prstTxWarp prst="textNoShape">
              <a:avLst/>
            </a:prstTxWarp>
          </a:bodyPr>
          <a:lstStyle>
            <a:lvl1pPr algn="l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813" tIns="46406" rIns="92813" bIns="46406" numCol="1" anchor="b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DD66C93A-9D77-4AEC-B97C-C81B22C676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7031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2D4AFE-E6F7-4DD8-A7C4-52FD79AFEF07}" type="slidenum">
              <a:rPr lang="en-US" smtClean="0">
                <a:cs typeface="Arial" charset="0"/>
              </a:rPr>
              <a:pPr/>
              <a:t>3</a:t>
            </a:fld>
            <a:endParaRPr lang="en-US" smtClean="0">
              <a:cs typeface="Arial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1" name="Picture 2081" descr="hdf 7ppt"/>
          <p:cNvPicPr>
            <a:picLocks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0350" cy="6837363"/>
          </a:xfrm>
          <a:prstGeom prst="rect">
            <a:avLst/>
          </a:prstGeom>
          <a:noFill/>
        </p:spPr>
      </p:pic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7904" name="Rectangle 206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April 1 2010</a:t>
            </a:r>
            <a:endParaRPr lang="en-US"/>
          </a:p>
        </p:txBody>
      </p:sp>
      <p:sp>
        <p:nvSpPr>
          <p:cNvPr id="37905" name="Rectangle 206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37906" name="Rectangle 206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CD2D4A2-5DAE-4C73-8BD2-FB2F2501E7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utoUpdateAnimBg="0"/>
      <p:bldP spid="37891" grpId="0" build="p" autoUpdateAnimBg="0" advAuto="0">
        <p:tmplLst>
          <p:tmpl lvl="1">
            <p:tnLst>
              <p:par>
                <p:cTn xmlns:p14="http://schemas.microsoft.com/office/powerpoint/2010/main" presetID="9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8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3789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36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661150"/>
            <a:ext cx="1905000" cy="228600"/>
          </a:xfrm>
        </p:spPr>
        <p:txBody>
          <a:bodyPr anchor="b"/>
          <a:lstStyle>
            <a:lvl1pPr>
              <a:defRPr kumimoji="0"/>
            </a:lvl1pPr>
          </a:lstStyle>
          <a:p>
            <a:pPr>
              <a:defRPr/>
            </a:pPr>
            <a:r>
              <a:rPr lang="en-US" smtClean="0"/>
              <a:t>April 1 2010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579688" y="6661150"/>
            <a:ext cx="3962400" cy="228600"/>
          </a:xfrm>
        </p:spPr>
        <p:txBody>
          <a:bodyPr anchor="b"/>
          <a:lstStyle>
            <a:lvl1pPr>
              <a:defRPr kumimoji="0"/>
            </a:lvl1pPr>
          </a:lstStyle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645275"/>
            <a:ext cx="762000" cy="228600"/>
          </a:xfrm>
        </p:spPr>
        <p:txBody>
          <a:bodyPr anchor="b"/>
          <a:lstStyle>
            <a:lvl1pPr algn="l">
              <a:defRPr kumimoji="0"/>
            </a:lvl1pPr>
          </a:lstStyle>
          <a:p>
            <a:pPr>
              <a:defRPr/>
            </a:pPr>
            <a:fld id="{A8238730-704C-44AA-AD73-1B61178643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1828800" cy="228600"/>
          </a:xfrm>
          <a:ln/>
        </p:spPr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April 1 2010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514600" y="6553200"/>
            <a:ext cx="4114800" cy="228600"/>
          </a:xfrm>
          <a:ln/>
        </p:spPr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553200"/>
            <a:ext cx="762000" cy="228600"/>
          </a:xfrm>
          <a:ln/>
        </p:spPr>
        <p:txBody>
          <a:bodyPr/>
          <a:lstStyle>
            <a:lvl1pPr>
              <a:defRPr sz="12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AC98E3F-0DA8-46E5-89C0-44E87A89854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76400"/>
            <a:ext cx="7772400" cy="1362075"/>
          </a:xfrm>
        </p:spPr>
        <p:txBody>
          <a:bodyPr anchor="t"/>
          <a:lstStyle>
            <a:lvl1pPr algn="ctr">
              <a:defRPr sz="66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1 2010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kumimoji="1" lang="en-US" sz="1200" b="1" kern="12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Annual HDF Briefing to ESDIS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992D535-9083-4471-8FDE-97C34D3815F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95400"/>
            <a:ext cx="3886200" cy="4800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86200" cy="4800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1 2010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kumimoji="1" lang="en-US" sz="1200" b="1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Annual HDF Briefing to ESDIS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kumimoji="1" lang="en-US" sz="1200" b="1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7BEC3AA-E4EA-4A61-900C-26D1D261D9F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1 2010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kumimoji="1" lang="en-US" sz="1200" b="1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Annual HDF Briefing to ESDIS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fld id="{4B7FD5C6-4109-413E-8478-E1802641EF8A}" type="slidenum">
              <a:rPr lang="en-US" smtClean="0"/>
              <a:pPr algn="ctr">
                <a:defRPr/>
              </a:pPr>
              <a:t>‹#›</a:t>
            </a:fld>
            <a:endParaRPr 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1 2010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kumimoji="1" lang="en-US" sz="1200" b="1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Annual HDF Briefing to ESDIS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fld id="{7F38230A-6335-4CF8-84AF-7F90D85F5762}" type="slidenum">
              <a:rPr lang="en-US" smtClean="0"/>
              <a:pPr algn="ctr">
                <a:defRPr/>
              </a:pPr>
              <a:t>‹#›</a:t>
            </a:fld>
            <a:endParaRPr 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kumimoji="1" lang="en-US" sz="1200" b="1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1 2010</a:t>
            </a: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kumimoji="1" lang="en-US" sz="1200" b="1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Annual HDF Briefing to ESDIS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kumimoji="1" lang="en-US" sz="12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18DF490-3261-4476-B56E-ED27106B7639}" type="slidenum">
              <a:rPr lang="en-US" smtClean="0"/>
              <a:pPr>
                <a:defRPr/>
              </a:pPr>
              <a:t>‹#›</a:t>
            </a:fld>
            <a:endParaRPr 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1 2010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9CC3B-546E-4479-9E5D-928FCE46FE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1 2010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8D99B-5402-44F9-BC33-3DE1B71FD2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1 2010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3F629-D6FF-4E47-9653-9C2453BA93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 spd="med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3250" y="152400"/>
            <a:ext cx="211455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2400"/>
            <a:ext cx="6191250" cy="5943600"/>
          </a:xfrm>
        </p:spPr>
        <p:txBody>
          <a:bodyPr vert="eaVer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1 2010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E69D2D-3094-4AEE-90AF-367133D16C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 spd="med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52400"/>
            <a:ext cx="7772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295400"/>
            <a:ext cx="7924800" cy="48006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lang="en-US" sz="1200" b="1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1 2010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1C0571-A55E-42A1-9D89-FCC3570FF7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 spd="med"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52400"/>
            <a:ext cx="7772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295400"/>
            <a:ext cx="3886200" cy="4800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86200" cy="4800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1 2010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B0BE2-1402-48B4-B55E-160DFA9FD8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524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295400"/>
            <a:ext cx="7924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29400"/>
            <a:ext cx="1828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1" sz="1400" b="1">
                <a:solidFill>
                  <a:schemeClr val="bg1"/>
                </a:solidFill>
                <a:latin typeface="Garamond" pitchFamily="18" charset="0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April 1 2010</a:t>
            </a:r>
            <a:endParaRPr lang="en-US"/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14600" y="6629400"/>
            <a:ext cx="411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400" b="1">
                <a:solidFill>
                  <a:schemeClr val="bg1"/>
                </a:solidFill>
                <a:latin typeface="Garamond" pitchFamily="18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Annual HDF Briefing to ESDIS</a:t>
            </a:r>
          </a:p>
        </p:txBody>
      </p:sp>
      <p:sp>
        <p:nvSpPr>
          <p:cNvPr id="1157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400" b="1">
                <a:solidFill>
                  <a:schemeClr val="bg1"/>
                </a:solidFill>
                <a:latin typeface="Garamond" pitchFamily="18" charset="0"/>
                <a:cs typeface="+mn-cs"/>
              </a:defRPr>
            </a:lvl1pPr>
          </a:lstStyle>
          <a:p>
            <a:pPr>
              <a:defRPr/>
            </a:pPr>
            <a:fld id="{AB61FE87-9A85-4BF7-B58F-A51B5C2DA9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247" name="Picture 7" descr="hdf bluegreenotxt"/>
          <p:cNvPicPr>
            <a:picLocks noChangeAspect="1" noChangeArrowheads="1"/>
          </p:cNvPicPr>
          <p:nvPr userDrawn="1"/>
        </p:nvPicPr>
        <p:blipFill>
          <a:blip r:embed="rId17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" y="152400"/>
            <a:ext cx="1123950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8" descr="hdf 0line"/>
          <p:cNvPicPr>
            <a:picLocks noChangeArrowheads="1"/>
          </p:cNvPicPr>
          <p:nvPr userDrawn="1"/>
        </p:nvPicPr>
        <p:blipFill>
          <a:blip r:embed="rId18"/>
          <a:srcRect/>
          <a:stretch>
            <a:fillRect/>
          </a:stretch>
        </p:blipFill>
        <p:spPr bwMode="auto">
          <a:xfrm>
            <a:off x="0" y="914400"/>
            <a:ext cx="9144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3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</p:sldLayoutIdLst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xmlns:mc="http://schemas.openxmlformats.org/markup-compatibility/2006" xmlns:a14="http://schemas.microsoft.com/office/drawing/2010/main" val="0000CC" mc:Ignorable=""/>
          </a:solidFill>
          <a:effectLst>
            <a:outerShdw blurRad="38100" dist="38100" dir="2700000" algn="tl">
              <a:srgbClr xmlns:mc="http://schemas.openxmlformats.org/markup-compatibility/2006" xmlns:a14="http://schemas.microsoft.com/office/drawing/2010/main" val="C0C0C0" mc:Ignorable="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xmlns:mc="http://schemas.openxmlformats.org/markup-compatibility/2006" xmlns:a14="http://schemas.microsoft.com/office/drawing/2010/main" val="0000CC" mc:Ignorable=""/>
          </a:solidFill>
          <a:effectLst>
            <a:outerShdw blurRad="38100" dist="38100" dir="2700000" algn="tl">
              <a:srgbClr xmlns:mc="http://schemas.openxmlformats.org/markup-compatibility/2006" xmlns:a14="http://schemas.microsoft.com/office/drawing/2010/main" val="C0C0C0" mc:Ignorable="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xmlns:mc="http://schemas.openxmlformats.org/markup-compatibility/2006" xmlns:a14="http://schemas.microsoft.com/office/drawing/2010/main" val="0000CC" mc:Ignorable=""/>
          </a:solidFill>
          <a:effectLst>
            <a:outerShdw blurRad="38100" dist="38100" dir="2700000" algn="tl">
              <a:srgbClr xmlns:mc="http://schemas.openxmlformats.org/markup-compatibility/2006" xmlns:a14="http://schemas.microsoft.com/office/drawing/2010/main" val="C0C0C0" mc:Ignorable="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xmlns:mc="http://schemas.openxmlformats.org/markup-compatibility/2006" xmlns:a14="http://schemas.microsoft.com/office/drawing/2010/main" val="0000CC" mc:Ignorable=""/>
          </a:solidFill>
          <a:effectLst>
            <a:outerShdw blurRad="38100" dist="38100" dir="2700000" algn="tl">
              <a:srgbClr xmlns:mc="http://schemas.openxmlformats.org/markup-compatibility/2006" xmlns:a14="http://schemas.microsoft.com/office/drawing/2010/main" val="C0C0C0" mc:Ignorable="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xmlns:mc="http://schemas.openxmlformats.org/markup-compatibility/2006" xmlns:a14="http://schemas.microsoft.com/office/drawing/2010/main" val="0000CC" mc:Ignorable=""/>
          </a:solidFill>
          <a:effectLst>
            <a:outerShdw blurRad="38100" dist="38100" dir="2700000" algn="tl">
              <a:srgbClr xmlns:mc="http://schemas.openxmlformats.org/markup-compatibility/2006" xmlns:a14="http://schemas.microsoft.com/office/drawing/2010/main" val="C0C0C0" mc:Ignorable="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xmlns:mc="http://schemas.openxmlformats.org/markup-compatibility/2006" xmlns:a14="http://schemas.microsoft.com/office/drawing/2010/main" val="0000CC" mc:Ignorable=""/>
          </a:solidFill>
          <a:effectLst>
            <a:outerShdw blurRad="38100" dist="38100" dir="2700000" algn="tl">
              <a:srgbClr xmlns:mc="http://schemas.openxmlformats.org/markup-compatibility/2006" xmlns:a14="http://schemas.microsoft.com/office/drawing/2010/main" val="C0C0C0" mc:Ignorable="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xmlns:mc="http://schemas.openxmlformats.org/markup-compatibility/2006" xmlns:a14="http://schemas.microsoft.com/office/drawing/2010/main" val="0000CC" mc:Ignorable=""/>
          </a:solidFill>
          <a:effectLst>
            <a:outerShdw blurRad="38100" dist="38100" dir="2700000" algn="tl">
              <a:srgbClr xmlns:mc="http://schemas.openxmlformats.org/markup-compatibility/2006" xmlns:a14="http://schemas.microsoft.com/office/drawing/2010/main" val="C0C0C0" mc:Ignorable="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xmlns:mc="http://schemas.openxmlformats.org/markup-compatibility/2006" xmlns:a14="http://schemas.microsoft.com/office/drawing/2010/main" val="0000CC" mc:Ignorable=""/>
          </a:solidFill>
          <a:effectLst>
            <a:outerShdw blurRad="38100" dist="38100" dir="2700000" algn="tl">
              <a:srgbClr xmlns:mc="http://schemas.openxmlformats.org/markup-compatibility/2006" xmlns:a14="http://schemas.microsoft.com/office/drawing/2010/main" val="C0C0C0" mc:Ignorable="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xmlns:mc="http://schemas.openxmlformats.org/markup-compatibility/2006" xmlns:a14="http://schemas.microsoft.com/office/drawing/2010/main" val="0000CC" mc:Ignorable=""/>
          </a:solidFill>
          <a:effectLst>
            <a:outerShdw blurRad="38100" dist="38100" dir="2700000" algn="tl">
              <a:srgbClr xmlns:mc="http://schemas.openxmlformats.org/markup-compatibility/2006" xmlns:a14="http://schemas.microsoft.com/office/drawing/2010/main" val="C0C0C0" mc:Ignorable="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xmlns:mc="http://schemas.openxmlformats.org/markup-compatibility/2006" xmlns:a14="http://schemas.microsoft.com/office/drawing/2010/main" val="000000" mc:Ignorable="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rgbClr xmlns:mc="http://schemas.openxmlformats.org/markup-compatibility/2006" xmlns:a14="http://schemas.microsoft.com/office/drawing/2010/main" val="000000" mc:Ignorable="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xmlns:mc="http://schemas.openxmlformats.org/markup-compatibility/2006" xmlns:a14="http://schemas.microsoft.com/office/drawing/2010/main" val="000000" mc:Ignorable="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xmlns:mc="http://schemas.openxmlformats.org/markup-compatibility/2006" xmlns:a14="http://schemas.microsoft.com/office/drawing/2010/main" val="000000" mc:Ignorable="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xmlns:mc="http://schemas.openxmlformats.org/markup-compatibility/2006" xmlns:a14="http://schemas.microsoft.com/office/drawing/2010/main" val="000000" mc:Ignorable="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xmlns:mc="http://schemas.openxmlformats.org/markup-compatibility/2006" xmlns:a14="http://schemas.microsoft.com/office/drawing/2010/main" val="000000" mc:Ignorable="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xmlns:mc="http://schemas.openxmlformats.org/markup-compatibility/2006" xmlns:a14="http://schemas.microsoft.com/office/drawing/2010/main" val="000000" mc:Ignorable="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xmlns:mc="http://schemas.openxmlformats.org/markup-compatibility/2006" xmlns:a14="http://schemas.microsoft.com/office/drawing/2010/main" val="000000" mc:Ignorable="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rgbClr xmlns:mc="http://schemas.openxmlformats.org/markup-compatibility/2006" xmlns:a14="http://schemas.microsoft.com/office/drawing/2010/main" val="000000" mc:Ignorable="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2819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Improving long-term preservation EOS data by independently mapping HDF4 data objects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Mike Folk, Ruth Aydt, Peter Cao, Kent Yang</a:t>
            </a:r>
            <a:br>
              <a:rPr lang="en-US" dirty="0" smtClean="0"/>
            </a:br>
            <a:r>
              <a:rPr lang="en-US" dirty="0" smtClean="0"/>
              <a:t>Ruth Duerr</a:t>
            </a:r>
            <a:br>
              <a:rPr lang="en-US" dirty="0" smtClean="0"/>
            </a:br>
            <a:r>
              <a:rPr lang="en-US" dirty="0" smtClean="0"/>
              <a:t>Christopher Lynnes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Phase 2: Productizing HDF4 Mapping schema and tools for deployment</a:t>
            </a:r>
            <a:endParaRPr lang="en-US" dirty="0"/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2 tasks</a:t>
            </a:r>
          </a:p>
        </p:txBody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marL="514350" lvl="0" indent="-514350">
              <a:buFont typeface="+mj-lt"/>
              <a:buAutoNum type="alphaUcPeriod"/>
            </a:pPr>
            <a:r>
              <a:rPr lang="en-US" dirty="0" smtClean="0"/>
              <a:t>Investigate integration of mapping schema with existing standards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dirty="0" smtClean="0"/>
              <a:t>Determine HDF-EOS 2 requirements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dirty="0" smtClean="0"/>
              <a:t>Redesign the XML schema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dirty="0" smtClean="0"/>
              <a:t>Implement production quality HDF4 map writer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dirty="0" smtClean="0"/>
              <a:t>Develop demo HDF4 map reader and optional general reader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dirty="0" smtClean="0"/>
              <a:t>Develop test suite and validation utility for layouts and datatypes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dirty="0" smtClean="0"/>
              <a:t>Deploy tools at other NASA data centers.</a:t>
            </a:r>
          </a:p>
          <a:p>
            <a:endParaRPr lang="en-US" dirty="0" smtClean="0"/>
          </a:p>
        </p:txBody>
      </p:sp>
      <p:sp>
        <p:nvSpPr>
          <p:cNvPr id="14338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US" smtClean="0"/>
              <a:t>April 1 2010</a:t>
            </a:r>
          </a:p>
        </p:txBody>
      </p:sp>
      <p:sp>
        <p:nvSpPr>
          <p:cNvPr id="1433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</a:p>
        </p:txBody>
      </p:sp>
      <p:sp>
        <p:nvSpPr>
          <p:cNvPr id="1434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F690D-2DD3-4E5F-B511-F8C8020D8813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HDF4/HDF-EOS2 mapping workflow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1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2D535-9083-4471-8FDE-97C34D3815FC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1143000"/>
            <a:ext cx="4702175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 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defRPr/>
            </a:pPr>
            <a:fld id="{7F38230A-6335-4CF8-84AF-7F90D85F5762}" type="slidenum">
              <a:rPr lang="en-US" smtClean="0"/>
              <a:pPr algn="ctr">
                <a:defRPr/>
              </a:pPr>
              <a:t>5</a:t>
            </a:fld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02" y="1676400"/>
            <a:ext cx="8475995" cy="32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54184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 dirty="0"/>
              <a:t>Task </a:t>
            </a:r>
            <a:r>
              <a:rPr lang="en-US" dirty="0" smtClean="0"/>
              <a:t>A</a:t>
            </a:r>
            <a:br>
              <a:rPr lang="en-US" dirty="0" smtClean="0"/>
            </a:br>
            <a:r>
              <a:rPr lang="en-US" dirty="0"/>
              <a:t>Investigate integration of mapping schema with existing standards</a:t>
            </a:r>
            <a:br>
              <a:rPr lang="en-US" dirty="0"/>
            </a:b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 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>
              <a:defRPr/>
            </a:pPr>
            <a:fld id="{7F38230A-6335-4CF8-84AF-7F90D85F5762}" type="slidenum">
              <a:rPr lang="en-US" smtClean="0"/>
              <a:pPr algn="ctr">
                <a:defRPr/>
              </a:pPr>
              <a:t>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82641010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Status: complete except for report</a:t>
            </a:r>
          </a:p>
          <a:p>
            <a:r>
              <a:rPr lang="en-US" dirty="0" smtClean="0"/>
              <a:t>Results</a:t>
            </a:r>
          </a:p>
          <a:p>
            <a:pPr lvl="1"/>
            <a:r>
              <a:rPr lang="en-US" dirty="0" smtClean="0"/>
              <a:t>Standards investigated included METS, PREMIS, ESML and </a:t>
            </a:r>
            <a:r>
              <a:rPr lang="en-US" dirty="0" err="1" smtClean="0"/>
              <a:t>NcML</a:t>
            </a:r>
            <a:endParaRPr lang="en-US" dirty="0" smtClean="0"/>
          </a:p>
          <a:p>
            <a:pPr lvl="1"/>
            <a:r>
              <a:rPr lang="en-US" dirty="0" smtClean="0"/>
              <a:t>None really meet our needs.</a:t>
            </a:r>
          </a:p>
          <a:p>
            <a:pPr lvl="1"/>
            <a:r>
              <a:rPr lang="en-US" dirty="0" smtClean="0"/>
              <a:t>PREMIS is about the file but doesn’t address the contents.</a:t>
            </a:r>
          </a:p>
          <a:p>
            <a:pPr lvl="1"/>
            <a:r>
              <a:rPr lang="en-US" dirty="0" smtClean="0"/>
              <a:t>MIX approach harmonizes with it.</a:t>
            </a:r>
          </a:p>
          <a:p>
            <a:pPr lvl="1"/>
            <a:r>
              <a:rPr lang="en-US" dirty="0" smtClean="0"/>
              <a:t>Will try MIX approach, but it doesn’t </a:t>
            </a:r>
          </a:p>
          <a:p>
            <a:pPr lvl="1"/>
            <a:r>
              <a:rPr lang="en-US" dirty="0" smtClean="0"/>
              <a:t>For contents, it will deviate from PREMIS</a:t>
            </a:r>
          </a:p>
          <a:p>
            <a:pPr lvl="1"/>
            <a:r>
              <a:rPr lang="en-US" dirty="0" smtClean="0"/>
              <a:t>Elements will align with corresponding subset of PREMIS </a:t>
            </a:r>
          </a:p>
          <a:p>
            <a:pPr lvl="1"/>
            <a:r>
              <a:rPr lang="en-US" dirty="0" smtClean="0"/>
              <a:t>We have content that is a stretch for PREMIS</a:t>
            </a:r>
          </a:p>
          <a:p>
            <a:pPr lvl="1"/>
            <a:r>
              <a:rPr lang="en-US" dirty="0" smtClean="0"/>
              <a:t>Conclusion: We will not </a:t>
            </a:r>
            <a:r>
              <a:rPr lang="en-US" dirty="0"/>
              <a:t>adopt </a:t>
            </a:r>
            <a:r>
              <a:rPr lang="en-US" dirty="0" smtClean="0"/>
              <a:t>any particular standard, </a:t>
            </a:r>
            <a:r>
              <a:rPr lang="en-US" dirty="0"/>
              <a:t>but will try to harmonize with them and leverage familiarity with </a:t>
            </a:r>
            <a:r>
              <a:rPr lang="en-US" dirty="0" smtClean="0"/>
              <a:t>other things, </a:t>
            </a:r>
            <a:r>
              <a:rPr lang="en-US" dirty="0"/>
              <a:t>such as the use of the </a:t>
            </a:r>
            <a:r>
              <a:rPr lang="en-US" dirty="0" smtClean="0"/>
              <a:t>Common Data Model (CDM).</a:t>
            </a:r>
            <a:endParaRPr lang="en-US" dirty="0"/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 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defRPr/>
            </a:pPr>
            <a:fld id="{7F38230A-6335-4CF8-84AF-7F90D85F5762}" type="slidenum">
              <a:rPr lang="en-US" smtClean="0"/>
              <a:pPr algn="ctr">
                <a:defRPr/>
              </a:pPr>
              <a:t>7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08575782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Task B: Determine HDF-EOS2 requirements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AC98E3F-0DA8-46E5-89C0-44E87A89854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58247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Categorize HDF-EOS2 data products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half" idx="1"/>
          </p:nvPr>
        </p:nvSpPr>
        <p:spPr>
          <a:xfrm>
            <a:off x="152400" y="1295400"/>
            <a:ext cx="38862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Status: Complete</a:t>
            </a:r>
          </a:p>
          <a:p>
            <a:r>
              <a:rPr lang="en-US" dirty="0" smtClean="0"/>
              <a:t>Results:</a:t>
            </a:r>
          </a:p>
          <a:p>
            <a:pPr lvl="1"/>
            <a:r>
              <a:rPr lang="en-US" dirty="0" smtClean="0"/>
              <a:t>Create a data pool</a:t>
            </a:r>
          </a:p>
          <a:p>
            <a:pPr lvl="2"/>
            <a:r>
              <a:rPr lang="en-US" dirty="0" smtClean="0"/>
              <a:t>Data from GES DISC, NSIDC, LAADS, LP-DAAC and </a:t>
            </a:r>
            <a:r>
              <a:rPr lang="en-US" dirty="0" err="1" smtClean="0"/>
              <a:t>LaRC</a:t>
            </a:r>
            <a:endParaRPr lang="en-US" dirty="0" smtClean="0"/>
          </a:p>
          <a:p>
            <a:pPr lvl="1"/>
            <a:r>
              <a:rPr lang="en-US" dirty="0" smtClean="0"/>
              <a:t>Detailed description of sample data</a:t>
            </a:r>
          </a:p>
          <a:p>
            <a:pPr lvl="1"/>
            <a:r>
              <a:rPr lang="en-US" dirty="0" smtClean="0"/>
              <a:t>Investigate HDF-EOS2 Swath, Grid and Point</a:t>
            </a:r>
          </a:p>
          <a:p>
            <a:pPr lvl="1"/>
            <a:r>
              <a:rPr lang="en-US" dirty="0" smtClean="0"/>
              <a:t>Summarize the requirements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(next slide)</a:t>
            </a:r>
          </a:p>
          <a:p>
            <a:endParaRPr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1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8E3F-0DA8-46E5-89C0-44E87A898549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2438400"/>
            <a:ext cx="5207318" cy="3700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xmlns:mc="http://schemas.openxmlformats.org/markup-compatibility/2006" xmlns:a14="http://schemas.microsoft.com/office/drawing/2010/main" val="333333" mc:Ignorable="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83131960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Requirements for HDF-EOS2 objects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Results (continued)</a:t>
            </a:r>
          </a:p>
          <a:p>
            <a:pPr lvl="1"/>
            <a:r>
              <a:rPr lang="en-US" dirty="0" smtClean="0"/>
              <a:t>Report </a:t>
            </a:r>
            <a:r>
              <a:rPr lang="en-US" dirty="0"/>
              <a:t>to </a:t>
            </a:r>
            <a:r>
              <a:rPr lang="en-US" dirty="0" smtClean="0"/>
              <a:t>listing all </a:t>
            </a:r>
            <a:r>
              <a:rPr lang="en-US" dirty="0"/>
              <a:t>options </a:t>
            </a:r>
            <a:r>
              <a:rPr lang="en-US" dirty="0" smtClean="0"/>
              <a:t>for adding </a:t>
            </a:r>
            <a:r>
              <a:rPr lang="en-US" dirty="0"/>
              <a:t>HDF-EOS2 contents to the mapping file</a:t>
            </a:r>
          </a:p>
          <a:p>
            <a:pPr lvl="1"/>
            <a:r>
              <a:rPr lang="en-US" dirty="0"/>
              <a:t>Documents and reports under the wiki page:</a:t>
            </a:r>
          </a:p>
          <a:p>
            <a:pPr lvl="1">
              <a:buNone/>
            </a:pPr>
            <a:r>
              <a:rPr lang="en-US" dirty="0"/>
              <a:t>	</a:t>
            </a:r>
            <a:r>
              <a:rPr lang="en-US" sz="2000" dirty="0"/>
              <a:t>http://wiki.hdfgroup.org/MappingPhase2_TaskB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C98E3F-0DA8-46E5-89C0-44E87A89854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879306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Task C</a:t>
            </a:r>
            <a:br>
              <a:rPr lang="en-US" dirty="0" smtClean="0"/>
            </a:br>
            <a:r>
              <a:rPr lang="en-US" dirty="0" smtClean="0"/>
              <a:t>Redesign Schema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AC98E3F-0DA8-46E5-89C0-44E87A89854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129752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Task C:  Redesign Schema   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600" y="1295400"/>
            <a:ext cx="79248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Duration: Begin in January; Finish in June</a:t>
            </a:r>
          </a:p>
          <a:p>
            <a:r>
              <a:rPr lang="en-US" dirty="0" smtClean="0"/>
              <a:t>Assigned to Ruth</a:t>
            </a:r>
          </a:p>
          <a:p>
            <a:r>
              <a:rPr lang="en-US" dirty="0" smtClean="0"/>
              <a:t>Activities:</a:t>
            </a:r>
          </a:p>
          <a:p>
            <a:pPr marL="457200" lvl="1" indent="0">
              <a:buNone/>
            </a:pPr>
            <a:r>
              <a:rPr lang="en-US" dirty="0" smtClean="0"/>
              <a:t>1)  Gather background information and knowledge:</a:t>
            </a:r>
          </a:p>
          <a:p>
            <a:pPr marL="457200" lvl="1" indent="0">
              <a:buNone/>
            </a:pPr>
            <a:r>
              <a:rPr lang="en-US" dirty="0" smtClean="0"/>
              <a:t>2) Formulate overall schema design and identify corner cases</a:t>
            </a:r>
          </a:p>
          <a:p>
            <a:pPr marL="457200" lvl="1" indent="0">
              <a:buNone/>
            </a:pPr>
            <a:r>
              <a:rPr lang="en-US" dirty="0" smtClean="0"/>
              <a:t>3) Detailed Schema design</a:t>
            </a:r>
          </a:p>
          <a:p>
            <a:pPr marL="457200" lvl="1" indent="0">
              <a:buNone/>
            </a:pPr>
            <a:r>
              <a:rPr lang="en-US" dirty="0" smtClean="0"/>
              <a:t>4) Documentation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1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38730-704C-44AA-AD73-1B611786432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89934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Task D</a:t>
            </a:r>
            <a:br>
              <a:rPr lang="en-US" dirty="0" smtClean="0"/>
            </a:br>
            <a:r>
              <a:rPr lang="en-US" dirty="0" smtClean="0"/>
              <a:t>Implement Writer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April 1 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AC98E3F-0DA8-46E5-89C0-44E87A89854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345388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</a:t>
            </a:r>
            <a:r>
              <a:rPr lang="en-US" dirty="0" smtClean="0"/>
              <a:t>D:  Implement Writer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600" y="1295400"/>
            <a:ext cx="79248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Duration: </a:t>
            </a:r>
            <a:r>
              <a:rPr lang="en-US" dirty="0" smtClean="0"/>
              <a:t>Began </a:t>
            </a:r>
            <a:r>
              <a:rPr lang="en-US" dirty="0" smtClean="0"/>
              <a:t>in </a:t>
            </a:r>
            <a:r>
              <a:rPr lang="en-US" dirty="0" smtClean="0"/>
              <a:t>March; </a:t>
            </a:r>
            <a:r>
              <a:rPr lang="en-US" dirty="0" smtClean="0"/>
              <a:t>Finish in </a:t>
            </a:r>
            <a:r>
              <a:rPr lang="en-US" dirty="0" smtClean="0"/>
              <a:t>Sept</a:t>
            </a:r>
            <a:endParaRPr lang="en-US" dirty="0" smtClean="0"/>
          </a:p>
          <a:p>
            <a:r>
              <a:rPr lang="en-US" dirty="0" smtClean="0"/>
              <a:t>Assigned </a:t>
            </a:r>
            <a:r>
              <a:rPr lang="en-US" dirty="0" smtClean="0"/>
              <a:t>to: Binh-Minh </a:t>
            </a:r>
            <a:r>
              <a:rPr lang="en-US" dirty="0" err="1" smtClean="0"/>
              <a:t>Ribler</a:t>
            </a:r>
            <a:r>
              <a:rPr lang="en-US" dirty="0" smtClean="0"/>
              <a:t> and Joe Lee</a:t>
            </a:r>
            <a:endParaRPr lang="en-US" dirty="0" smtClean="0"/>
          </a:p>
          <a:p>
            <a:r>
              <a:rPr lang="en-US" dirty="0" smtClean="0"/>
              <a:t>Activities: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Implement API to for creating maps (Binh-Minh)</a:t>
            </a:r>
          </a:p>
          <a:p>
            <a:pPr marL="1314450" lvl="2" indent="-457200">
              <a:buFont typeface="+mj-lt"/>
              <a:buAutoNum type="alphaLcParenR"/>
            </a:pPr>
            <a:r>
              <a:rPr lang="en-US" dirty="0" smtClean="0"/>
              <a:t>Develop new writer requirements, based on new XML schema and additional deployment needs</a:t>
            </a:r>
          </a:p>
          <a:p>
            <a:pPr marL="1314450" lvl="2" indent="-457200">
              <a:buFont typeface="+mj-lt"/>
              <a:buAutoNum type="alphaLcParenR"/>
            </a:pPr>
            <a:r>
              <a:rPr lang="en-US" dirty="0" smtClean="0"/>
              <a:t>Design APIs</a:t>
            </a:r>
          </a:p>
          <a:p>
            <a:pPr marL="1314450" lvl="2" indent="-457200">
              <a:buFont typeface="+mj-lt"/>
              <a:buAutoNum type="alphaLcParenR"/>
            </a:pPr>
            <a:r>
              <a:rPr lang="en-US" dirty="0" smtClean="0"/>
              <a:t>Implement new features</a:t>
            </a:r>
          </a:p>
          <a:p>
            <a:pPr marL="1314450" lvl="2" indent="-457200">
              <a:buFont typeface="+mj-lt"/>
              <a:buAutoNum type="alphaLcParenR"/>
            </a:pPr>
            <a:r>
              <a:rPr lang="en-US" dirty="0" smtClean="0"/>
              <a:t>Document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Implement writer (Joe)</a:t>
            </a:r>
          </a:p>
          <a:p>
            <a:pPr marL="1314450" lvl="2" indent="-457200">
              <a:buFont typeface="+mj-lt"/>
              <a:buAutoNum type="alphaLcParenR"/>
            </a:pPr>
            <a:r>
              <a:rPr lang="en-US" dirty="0" smtClean="0"/>
              <a:t>Design writer tool</a:t>
            </a:r>
          </a:p>
          <a:p>
            <a:pPr marL="1314450" lvl="2" indent="-457200">
              <a:buFont typeface="+mj-lt"/>
              <a:buAutoNum type="alphaLcParenR"/>
            </a:pPr>
            <a:r>
              <a:rPr lang="en-US" dirty="0" smtClean="0"/>
              <a:t>Implement writer</a:t>
            </a:r>
          </a:p>
          <a:p>
            <a:pPr marL="1314450" lvl="2" indent="-457200">
              <a:buFont typeface="+mj-lt"/>
              <a:buAutoNum type="alphaLcParenR"/>
            </a:pPr>
            <a:r>
              <a:rPr lang="en-US" dirty="0" smtClean="0"/>
              <a:t>Implement test suite for writer</a:t>
            </a:r>
          </a:p>
          <a:p>
            <a:pPr marL="1314450" lvl="2" indent="-457200">
              <a:buFont typeface="+mj-lt"/>
              <a:buAutoNum type="alphaLcParenR"/>
            </a:pPr>
            <a:r>
              <a:rPr lang="en-US" dirty="0" smtClean="0"/>
              <a:t>Document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1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38730-704C-44AA-AD73-1B611786432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921274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of Task D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600" y="1295400"/>
            <a:ext cx="7924800" cy="5257800"/>
          </a:xfrm>
        </p:spPr>
        <p:txBody>
          <a:bodyPr>
            <a:normAutofit/>
          </a:bodyPr>
          <a:lstStyle/>
          <a:p>
            <a:pPr marL="514350" indent="-457200">
              <a:buFont typeface="+mj-lt"/>
              <a:buAutoNum type="arabicPeriod"/>
            </a:pPr>
            <a:r>
              <a:rPr lang="en-US" dirty="0" smtClean="0"/>
              <a:t>Implement API to for creating maps</a:t>
            </a:r>
          </a:p>
          <a:p>
            <a:pPr marL="1314450" lvl="2" indent="-457200">
              <a:buFont typeface="+mj-lt"/>
              <a:buAutoNum type="alphaLcParenR"/>
            </a:pPr>
            <a:r>
              <a:rPr lang="en-US" dirty="0" smtClean="0"/>
              <a:t>Requirements and design nearly complete</a:t>
            </a:r>
          </a:p>
          <a:p>
            <a:pPr marL="1314450" lvl="2" indent="-457200">
              <a:buFont typeface="+mj-lt"/>
              <a:buAutoNum type="alphaLcParenR"/>
            </a:pPr>
            <a:r>
              <a:rPr lang="en-US" dirty="0" smtClean="0"/>
              <a:t>Some implementation has been completed</a:t>
            </a:r>
          </a:p>
          <a:p>
            <a:pPr marL="1314450" lvl="2" indent="-457200">
              <a:buFont typeface="+mj-lt"/>
              <a:buAutoNum type="alphaLcParenR"/>
            </a:pPr>
            <a:r>
              <a:rPr lang="en-US" dirty="0" smtClean="0"/>
              <a:t>A bit behind schedule, but no threat to schedule</a:t>
            </a:r>
          </a:p>
          <a:p>
            <a:pPr marL="514350" indent="-457200">
              <a:buFont typeface="+mj-lt"/>
              <a:buAutoNum type="arabicPeriod"/>
            </a:pPr>
            <a:r>
              <a:rPr lang="en-US" dirty="0" smtClean="0"/>
              <a:t>Implement writer (Joe)</a:t>
            </a:r>
          </a:p>
          <a:p>
            <a:pPr marL="1314450" lvl="2" indent="-457200">
              <a:buFont typeface="+mj-lt"/>
              <a:buAutoNum type="alphaLcParenR"/>
            </a:pPr>
            <a:r>
              <a:rPr lang="en-US" dirty="0" smtClean="0"/>
              <a:t>Design process is underway</a:t>
            </a:r>
          </a:p>
          <a:p>
            <a:pPr marL="1314450" lvl="2" indent="-457200">
              <a:buFont typeface="+mj-lt"/>
              <a:buAutoNum type="alphaLcParenR"/>
            </a:pPr>
            <a:r>
              <a:rPr lang="en-US" dirty="0" smtClean="0"/>
              <a:t>On schedule for completion by September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1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38730-704C-44AA-AD73-1B611786432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418367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</a:t>
            </a:r>
            <a:r>
              <a:rPr lang="en-US" dirty="0"/>
              <a:t>E</a:t>
            </a:r>
            <a:r>
              <a:rPr lang="en-US" dirty="0" smtClean="0"/>
              <a:t>:  Implement demo reader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600" y="1295400"/>
            <a:ext cx="79248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Duration: </a:t>
            </a:r>
            <a:r>
              <a:rPr lang="en-US" dirty="0" smtClean="0"/>
              <a:t>Begin in June, complet</a:t>
            </a:r>
            <a:r>
              <a:rPr lang="en-US" dirty="0" smtClean="0"/>
              <a:t>e in Sept</a:t>
            </a:r>
            <a:endParaRPr lang="en-US" dirty="0" smtClean="0"/>
          </a:p>
          <a:p>
            <a:r>
              <a:rPr lang="en-US" dirty="0" smtClean="0"/>
              <a:t>Assigned </a:t>
            </a:r>
            <a:r>
              <a:rPr lang="en-US" dirty="0" smtClean="0"/>
              <a:t>to: Ruth Duerr</a:t>
            </a:r>
          </a:p>
          <a:p>
            <a:r>
              <a:rPr lang="en-US" dirty="0" smtClean="0"/>
              <a:t>Activities: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Develop </a:t>
            </a:r>
            <a:r>
              <a:rPr lang="en-US" dirty="0" smtClean="0"/>
              <a:t>requirements</a:t>
            </a:r>
            <a:r>
              <a:rPr lang="en-US" dirty="0"/>
              <a:t>, based on new </a:t>
            </a:r>
            <a:r>
              <a:rPr lang="en-US" dirty="0" smtClean="0"/>
              <a:t>schema </a:t>
            </a:r>
            <a:r>
              <a:rPr lang="en-US" dirty="0"/>
              <a:t>and identification of additional deployment needs.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Design reader, based on requirements, and from a review of the prototype design.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Implement reader.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Document reader.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Test reader on EOS file “zoo”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Deposit reader, documentation, and tests in open source repository, probably SourceForge.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1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38730-704C-44AA-AD73-1B611786432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762275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</a:t>
            </a:r>
            <a:r>
              <a:rPr lang="en-US" dirty="0" smtClean="0"/>
              <a:t>F: Implement validation utility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600" y="1295400"/>
            <a:ext cx="79248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Optional task</a:t>
            </a:r>
          </a:p>
          <a:p>
            <a:r>
              <a:rPr lang="en-US" dirty="0" smtClean="0"/>
              <a:t>No plans currently to perform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1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38730-704C-44AA-AD73-1B611786432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167790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</a:t>
            </a:r>
            <a:r>
              <a:rPr lang="en-US" dirty="0" smtClean="0"/>
              <a:t>G:  Deploy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600" y="1295400"/>
            <a:ext cx="79248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Duration: </a:t>
            </a:r>
            <a:r>
              <a:rPr lang="en-US" dirty="0" smtClean="0"/>
              <a:t>Begin in Jan 2010, complet</a:t>
            </a:r>
            <a:r>
              <a:rPr lang="en-US" dirty="0" smtClean="0"/>
              <a:t>e in April</a:t>
            </a:r>
            <a:endParaRPr lang="en-US" dirty="0" smtClean="0"/>
          </a:p>
          <a:p>
            <a:r>
              <a:rPr lang="en-US" dirty="0" smtClean="0"/>
              <a:t>Assigned </a:t>
            </a:r>
            <a:r>
              <a:rPr lang="en-US" dirty="0" smtClean="0"/>
              <a:t>to: NSDC and </a:t>
            </a:r>
            <a:r>
              <a:rPr lang="en-US" dirty="0" smtClean="0"/>
              <a:t>GES DISC</a:t>
            </a:r>
          </a:p>
          <a:p>
            <a:r>
              <a:rPr lang="en-US" dirty="0" smtClean="0"/>
              <a:t>Activities:</a:t>
            </a:r>
          </a:p>
          <a:p>
            <a:pPr lvl="1"/>
            <a:r>
              <a:rPr lang="en-US" dirty="0"/>
              <a:t>GES </a:t>
            </a:r>
            <a:r>
              <a:rPr lang="en-US" dirty="0" smtClean="0"/>
              <a:t>DISC </a:t>
            </a:r>
            <a:endParaRPr lang="en-US" dirty="0"/>
          </a:p>
          <a:p>
            <a:pPr lvl="2"/>
            <a:r>
              <a:rPr lang="en-US" dirty="0" smtClean="0"/>
              <a:t>Incorporate into </a:t>
            </a:r>
            <a:r>
              <a:rPr lang="en-US" dirty="0"/>
              <a:t>the existing archive ingest system</a:t>
            </a:r>
          </a:p>
          <a:p>
            <a:pPr lvl="2"/>
            <a:r>
              <a:rPr lang="en-US" dirty="0" smtClean="0"/>
              <a:t>Manage </a:t>
            </a:r>
            <a:r>
              <a:rPr lang="en-US" dirty="0"/>
              <a:t>the retrofit into existing metadata files</a:t>
            </a:r>
          </a:p>
          <a:p>
            <a:pPr lvl="1"/>
            <a:r>
              <a:rPr lang="en-US" dirty="0" smtClean="0"/>
              <a:t>NSIDC</a:t>
            </a:r>
            <a:endParaRPr lang="en-US" dirty="0"/>
          </a:p>
          <a:p>
            <a:pPr lvl="2"/>
            <a:r>
              <a:rPr lang="en-US" dirty="0" smtClean="0"/>
              <a:t>Implementation </a:t>
            </a:r>
            <a:r>
              <a:rPr lang="en-US" dirty="0"/>
              <a:t>effort for the V0 data</a:t>
            </a:r>
          </a:p>
          <a:p>
            <a:pPr lvl="2"/>
            <a:r>
              <a:rPr lang="en-US" dirty="0" smtClean="0"/>
              <a:t>Support </a:t>
            </a:r>
            <a:r>
              <a:rPr lang="en-US" dirty="0"/>
              <a:t>implementation in NSIDC’s ECS system</a:t>
            </a:r>
          </a:p>
          <a:p>
            <a:pPr lvl="1"/>
            <a:r>
              <a:rPr lang="en-US" dirty="0"/>
              <a:t>Other ESDCs will be encouraged to join in the effort, but it is assumed that deployment to other centers will occur for the most part subsequently to the project. 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1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Annual HDF Briefing to ESDIS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38730-704C-44AA-AD73-1B611786432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167790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1_Presentation on product or service">
  <a:themeElements>
    <a:clrScheme name="1_Presentation on product or service 6">
      <a:dk1>
        <a:srgbClr xmlns:mc="http://schemas.openxmlformats.org/markup-compatibility/2006" xmlns:a14="http://schemas.microsoft.com/office/drawing/2010/main" val="000000" mc:Ignorable=""/>
      </a:dk1>
      <a:lt1>
        <a:srgbClr xmlns:mc="http://schemas.openxmlformats.org/markup-compatibility/2006" xmlns:a14="http://schemas.microsoft.com/office/drawing/2010/main" val="FFFFFF" mc:Ignorable=""/>
      </a:lt1>
      <a:dk2>
        <a:srgbClr xmlns:mc="http://schemas.openxmlformats.org/markup-compatibility/2006" xmlns:a14="http://schemas.microsoft.com/office/drawing/2010/main" val="000000" mc:Ignorable=""/>
      </a:dk2>
      <a:lt2>
        <a:srgbClr xmlns:mc="http://schemas.openxmlformats.org/markup-compatibility/2006" xmlns:a14="http://schemas.microsoft.com/office/drawing/2010/main" val="996633" mc:Ignorable=""/>
      </a:lt2>
      <a:accent1>
        <a:srgbClr xmlns:mc="http://schemas.openxmlformats.org/markup-compatibility/2006" xmlns:a14="http://schemas.microsoft.com/office/drawing/2010/main" val="CC9900" mc:Ignorable=""/>
      </a:accent1>
      <a:accent2>
        <a:srgbClr xmlns:mc="http://schemas.openxmlformats.org/markup-compatibility/2006" xmlns:a14="http://schemas.microsoft.com/office/drawing/2010/main" val="FFE28F" mc:Ignorable=""/>
      </a:accent2>
      <a:accent3>
        <a:srgbClr xmlns:mc="http://schemas.openxmlformats.org/markup-compatibility/2006" xmlns:a14="http://schemas.microsoft.com/office/drawing/2010/main" val="FFFFFF" mc:Ignorable=""/>
      </a:accent3>
      <a:accent4>
        <a:srgbClr xmlns:mc="http://schemas.openxmlformats.org/markup-compatibility/2006" xmlns:a14="http://schemas.microsoft.com/office/drawing/2010/main" val="000000" mc:Ignorable=""/>
      </a:accent4>
      <a:accent5>
        <a:srgbClr xmlns:mc="http://schemas.openxmlformats.org/markup-compatibility/2006" xmlns:a14="http://schemas.microsoft.com/office/drawing/2010/main" val="E2CAAA" mc:Ignorable=""/>
      </a:accent5>
      <a:accent6>
        <a:srgbClr xmlns:mc="http://schemas.openxmlformats.org/markup-compatibility/2006" xmlns:a14="http://schemas.microsoft.com/office/drawing/2010/main" val="E7CD81" mc:Ignorable=""/>
      </a:accent6>
      <a:hlink>
        <a:srgbClr xmlns:mc="http://schemas.openxmlformats.org/markup-compatibility/2006" xmlns:a14="http://schemas.microsoft.com/office/drawing/2010/main" val="996633" mc:Ignorable=""/>
      </a:hlink>
      <a:folHlink>
        <a:srgbClr xmlns:mc="http://schemas.openxmlformats.org/markup-compatibility/2006" xmlns:a14="http://schemas.microsoft.com/office/drawing/2010/main" val="FF9900" mc:Ignorable=""/>
      </a:folHlink>
    </a:clrScheme>
    <a:fontScheme name="1_Presentation on product or serv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Presentation on product or service 1">
        <a:dk1>
          <a:srgbClr xmlns:mc="http://schemas.openxmlformats.org/markup-compatibility/2006" xmlns:a14="http://schemas.microsoft.com/office/drawing/2010/main" val="808080" mc:Ignorable=""/>
        </a:dk1>
        <a:lt1>
          <a:srgbClr xmlns:mc="http://schemas.openxmlformats.org/markup-compatibility/2006" xmlns:a14="http://schemas.microsoft.com/office/drawing/2010/main" val="F8F8F8" mc:Ignorable=""/>
        </a:lt1>
        <a:dk2>
          <a:srgbClr xmlns:mc="http://schemas.openxmlformats.org/markup-compatibility/2006" xmlns:a14="http://schemas.microsoft.com/office/drawing/2010/main" val="000000" mc:Ignorable=""/>
        </a:dk2>
        <a:lt2>
          <a:srgbClr xmlns:mc="http://schemas.openxmlformats.org/markup-compatibility/2006" xmlns:a14="http://schemas.microsoft.com/office/drawing/2010/main" val="FFFFFF" mc:Ignorable=""/>
        </a:lt2>
        <a:accent1>
          <a:srgbClr xmlns:mc="http://schemas.openxmlformats.org/markup-compatibility/2006" xmlns:a14="http://schemas.microsoft.com/office/drawing/2010/main" val="6699FF" mc:Ignorable=""/>
        </a:accent1>
        <a:accent2>
          <a:srgbClr xmlns:mc="http://schemas.openxmlformats.org/markup-compatibility/2006" xmlns:a14="http://schemas.microsoft.com/office/drawing/2010/main" val="9933FF" mc:Ignorable=""/>
        </a:accent2>
        <a:accent3>
          <a:srgbClr xmlns:mc="http://schemas.openxmlformats.org/markup-compatibility/2006" xmlns:a14="http://schemas.microsoft.com/office/drawing/2010/main" val="AAAAAA" mc:Ignorable=""/>
        </a:accent3>
        <a:accent4>
          <a:srgbClr xmlns:mc="http://schemas.openxmlformats.org/markup-compatibility/2006" xmlns:a14="http://schemas.microsoft.com/office/drawing/2010/main" val="D4D4D4" mc:Ignorable=""/>
        </a:accent4>
        <a:accent5>
          <a:srgbClr xmlns:mc="http://schemas.openxmlformats.org/markup-compatibility/2006" xmlns:a14="http://schemas.microsoft.com/office/drawing/2010/main" val="B8CAFF" mc:Ignorable=""/>
        </a:accent5>
        <a:accent6>
          <a:srgbClr xmlns:mc="http://schemas.openxmlformats.org/markup-compatibility/2006" xmlns:a14="http://schemas.microsoft.com/office/drawing/2010/main" val="8A2DE7" mc:Ignorable=""/>
        </a:accent6>
        <a:hlink>
          <a:srgbClr xmlns:mc="http://schemas.openxmlformats.org/markup-compatibility/2006" xmlns:a14="http://schemas.microsoft.com/office/drawing/2010/main" val="00FFFF" mc:Ignorable=""/>
        </a:hlink>
        <a:folHlink>
          <a:srgbClr xmlns:mc="http://schemas.openxmlformats.org/markup-compatibility/2006" xmlns:a14="http://schemas.microsoft.com/office/drawing/2010/main" val="0099CC" mc:Ignorable="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sentation on product or service 2">
        <a:dk1>
          <a:srgbClr xmlns:mc="http://schemas.openxmlformats.org/markup-compatibility/2006" xmlns:a14="http://schemas.microsoft.com/office/drawing/2010/main" val="000066" mc:Ignorable=""/>
        </a:dk1>
        <a:lt1>
          <a:srgbClr xmlns:mc="http://schemas.openxmlformats.org/markup-compatibility/2006" xmlns:a14="http://schemas.microsoft.com/office/drawing/2010/main" val="FFFFFF" mc:Ignorable=""/>
        </a:lt1>
        <a:dk2>
          <a:srgbClr xmlns:mc="http://schemas.openxmlformats.org/markup-compatibility/2006" xmlns:a14="http://schemas.microsoft.com/office/drawing/2010/main" val="3333FF" mc:Ignorable=""/>
        </a:dk2>
        <a:lt2>
          <a:srgbClr xmlns:mc="http://schemas.openxmlformats.org/markup-compatibility/2006" xmlns:a14="http://schemas.microsoft.com/office/drawing/2010/main" val="3399FF" mc:Ignorable=""/>
        </a:lt2>
        <a:accent1>
          <a:srgbClr xmlns:mc="http://schemas.openxmlformats.org/markup-compatibility/2006" xmlns:a14="http://schemas.microsoft.com/office/drawing/2010/main" val="66CCFF" mc:Ignorable=""/>
        </a:accent1>
        <a:accent2>
          <a:srgbClr xmlns:mc="http://schemas.openxmlformats.org/markup-compatibility/2006" xmlns:a14="http://schemas.microsoft.com/office/drawing/2010/main" val="FF66FF" mc:Ignorable=""/>
        </a:accent2>
        <a:accent3>
          <a:srgbClr xmlns:mc="http://schemas.openxmlformats.org/markup-compatibility/2006" xmlns:a14="http://schemas.microsoft.com/office/drawing/2010/main" val="FFFFFF" mc:Ignorable=""/>
        </a:accent3>
        <a:accent4>
          <a:srgbClr xmlns:mc="http://schemas.openxmlformats.org/markup-compatibility/2006" xmlns:a14="http://schemas.microsoft.com/office/drawing/2010/main" val="000056" mc:Ignorable=""/>
        </a:accent4>
        <a:accent5>
          <a:srgbClr xmlns:mc="http://schemas.openxmlformats.org/markup-compatibility/2006" xmlns:a14="http://schemas.microsoft.com/office/drawing/2010/main" val="B8E2FF" mc:Ignorable=""/>
        </a:accent5>
        <a:accent6>
          <a:srgbClr xmlns:mc="http://schemas.openxmlformats.org/markup-compatibility/2006" xmlns:a14="http://schemas.microsoft.com/office/drawing/2010/main" val="E75CE7" mc:Ignorable=""/>
        </a:accent6>
        <a:hlink>
          <a:srgbClr xmlns:mc="http://schemas.openxmlformats.org/markup-compatibility/2006" xmlns:a14="http://schemas.microsoft.com/office/drawing/2010/main" val="CC00CC" mc:Ignorable=""/>
        </a:hlink>
        <a:folHlink>
          <a:srgbClr xmlns:mc="http://schemas.openxmlformats.org/markup-compatibility/2006" xmlns:a14="http://schemas.microsoft.com/office/drawing/2010/main" val="CC99FF" mc:Ignorable="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 on product or service 3">
        <a:dk1>
          <a:srgbClr xmlns:mc="http://schemas.openxmlformats.org/markup-compatibility/2006" xmlns:a14="http://schemas.microsoft.com/office/drawing/2010/main" val="000000" mc:Ignorable=""/>
        </a:dk1>
        <a:lt1>
          <a:srgbClr xmlns:mc="http://schemas.openxmlformats.org/markup-compatibility/2006" xmlns:a14="http://schemas.microsoft.com/office/drawing/2010/main" val="FFFFFF" mc:Ignorable=""/>
        </a:lt1>
        <a:dk2>
          <a:srgbClr xmlns:mc="http://schemas.openxmlformats.org/markup-compatibility/2006" xmlns:a14="http://schemas.microsoft.com/office/drawing/2010/main" val="000000" mc:Ignorable=""/>
        </a:dk2>
        <a:lt2>
          <a:srgbClr xmlns:mc="http://schemas.openxmlformats.org/markup-compatibility/2006" xmlns:a14="http://schemas.microsoft.com/office/drawing/2010/main" val="808080" mc:Ignorable=""/>
        </a:lt2>
        <a:accent1>
          <a:srgbClr xmlns:mc="http://schemas.openxmlformats.org/markup-compatibility/2006" xmlns:a14="http://schemas.microsoft.com/office/drawing/2010/main" val="969696" mc:Ignorable=""/>
        </a:accent1>
        <a:accent2>
          <a:srgbClr xmlns:mc="http://schemas.openxmlformats.org/markup-compatibility/2006" xmlns:a14="http://schemas.microsoft.com/office/drawing/2010/main" val="DDDDDD" mc:Ignorable=""/>
        </a:accent2>
        <a:accent3>
          <a:srgbClr xmlns:mc="http://schemas.openxmlformats.org/markup-compatibility/2006" xmlns:a14="http://schemas.microsoft.com/office/drawing/2010/main" val="FFFFFF" mc:Ignorable=""/>
        </a:accent3>
        <a:accent4>
          <a:srgbClr xmlns:mc="http://schemas.openxmlformats.org/markup-compatibility/2006" xmlns:a14="http://schemas.microsoft.com/office/drawing/2010/main" val="000000" mc:Ignorable=""/>
        </a:accent4>
        <a:accent5>
          <a:srgbClr xmlns:mc="http://schemas.openxmlformats.org/markup-compatibility/2006" xmlns:a14="http://schemas.microsoft.com/office/drawing/2010/main" val="C9C9C9" mc:Ignorable=""/>
        </a:accent5>
        <a:accent6>
          <a:srgbClr xmlns:mc="http://schemas.openxmlformats.org/markup-compatibility/2006" xmlns:a14="http://schemas.microsoft.com/office/drawing/2010/main" val="C8C8C8" mc:Ignorable=""/>
        </a:accent6>
        <a:hlink>
          <a:srgbClr xmlns:mc="http://schemas.openxmlformats.org/markup-compatibility/2006" xmlns:a14="http://schemas.microsoft.com/office/drawing/2010/main" val="333333" mc:Ignorable=""/>
        </a:hlink>
        <a:folHlink>
          <a:srgbClr xmlns:mc="http://schemas.openxmlformats.org/markup-compatibility/2006" xmlns:a14="http://schemas.microsoft.com/office/drawing/2010/main" val="B2B2B2" mc:Ignorable="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 on product or service 4">
        <a:dk1>
          <a:srgbClr xmlns:mc="http://schemas.openxmlformats.org/markup-compatibility/2006" xmlns:a14="http://schemas.microsoft.com/office/drawing/2010/main" val="808080" mc:Ignorable=""/>
        </a:dk1>
        <a:lt1>
          <a:srgbClr xmlns:mc="http://schemas.openxmlformats.org/markup-compatibility/2006" xmlns:a14="http://schemas.microsoft.com/office/drawing/2010/main" val="F8F8F8" mc:Ignorable=""/>
        </a:lt1>
        <a:dk2>
          <a:srgbClr xmlns:mc="http://schemas.openxmlformats.org/markup-compatibility/2006" xmlns:a14="http://schemas.microsoft.com/office/drawing/2010/main" val="000000" mc:Ignorable=""/>
        </a:dk2>
        <a:lt2>
          <a:srgbClr xmlns:mc="http://schemas.openxmlformats.org/markup-compatibility/2006" xmlns:a14="http://schemas.microsoft.com/office/drawing/2010/main" val="FFFFFF" mc:Ignorable=""/>
        </a:lt2>
        <a:accent1>
          <a:srgbClr xmlns:mc="http://schemas.openxmlformats.org/markup-compatibility/2006" xmlns:a14="http://schemas.microsoft.com/office/drawing/2010/main" val="CC9900" mc:Ignorable=""/>
        </a:accent1>
        <a:accent2>
          <a:srgbClr xmlns:mc="http://schemas.openxmlformats.org/markup-compatibility/2006" xmlns:a14="http://schemas.microsoft.com/office/drawing/2010/main" val="996600" mc:Ignorable=""/>
        </a:accent2>
        <a:accent3>
          <a:srgbClr xmlns:mc="http://schemas.openxmlformats.org/markup-compatibility/2006" xmlns:a14="http://schemas.microsoft.com/office/drawing/2010/main" val="AAAAAA" mc:Ignorable=""/>
        </a:accent3>
        <a:accent4>
          <a:srgbClr xmlns:mc="http://schemas.openxmlformats.org/markup-compatibility/2006" xmlns:a14="http://schemas.microsoft.com/office/drawing/2010/main" val="D4D4D4" mc:Ignorable=""/>
        </a:accent4>
        <a:accent5>
          <a:srgbClr xmlns:mc="http://schemas.openxmlformats.org/markup-compatibility/2006" xmlns:a14="http://schemas.microsoft.com/office/drawing/2010/main" val="E2CAAA" mc:Ignorable=""/>
        </a:accent5>
        <a:accent6>
          <a:srgbClr xmlns:mc="http://schemas.openxmlformats.org/markup-compatibility/2006" xmlns:a14="http://schemas.microsoft.com/office/drawing/2010/main" val="8A5C00" mc:Ignorable=""/>
        </a:accent6>
        <a:hlink>
          <a:srgbClr xmlns:mc="http://schemas.openxmlformats.org/markup-compatibility/2006" xmlns:a14="http://schemas.microsoft.com/office/drawing/2010/main" val="CCCC00" mc:Ignorable=""/>
        </a:hlink>
        <a:folHlink>
          <a:srgbClr xmlns:mc="http://schemas.openxmlformats.org/markup-compatibility/2006" xmlns:a14="http://schemas.microsoft.com/office/drawing/2010/main" val="808000" mc:Ignorable="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sentation on product or service 5">
        <a:dk1>
          <a:srgbClr xmlns:mc="http://schemas.openxmlformats.org/markup-compatibility/2006" xmlns:a14="http://schemas.microsoft.com/office/drawing/2010/main" val="000000" mc:Ignorable=""/>
        </a:dk1>
        <a:lt1>
          <a:srgbClr xmlns:mc="http://schemas.openxmlformats.org/markup-compatibility/2006" xmlns:a14="http://schemas.microsoft.com/office/drawing/2010/main" val="FFFFFF" mc:Ignorable=""/>
        </a:lt1>
        <a:dk2>
          <a:srgbClr xmlns:mc="http://schemas.openxmlformats.org/markup-compatibility/2006" xmlns:a14="http://schemas.microsoft.com/office/drawing/2010/main" val="000000" mc:Ignorable=""/>
        </a:dk2>
        <a:lt2>
          <a:srgbClr xmlns:mc="http://schemas.openxmlformats.org/markup-compatibility/2006" xmlns:a14="http://schemas.microsoft.com/office/drawing/2010/main" val="996633" mc:Ignorable=""/>
        </a:lt2>
        <a:accent1>
          <a:srgbClr xmlns:mc="http://schemas.openxmlformats.org/markup-compatibility/2006" xmlns:a14="http://schemas.microsoft.com/office/drawing/2010/main" val="CC9900" mc:Ignorable=""/>
        </a:accent1>
        <a:accent2>
          <a:srgbClr xmlns:mc="http://schemas.openxmlformats.org/markup-compatibility/2006" xmlns:a14="http://schemas.microsoft.com/office/drawing/2010/main" val="FFECB7" mc:Ignorable=""/>
        </a:accent2>
        <a:accent3>
          <a:srgbClr xmlns:mc="http://schemas.openxmlformats.org/markup-compatibility/2006" xmlns:a14="http://schemas.microsoft.com/office/drawing/2010/main" val="FFFFFF" mc:Ignorable=""/>
        </a:accent3>
        <a:accent4>
          <a:srgbClr xmlns:mc="http://schemas.openxmlformats.org/markup-compatibility/2006" xmlns:a14="http://schemas.microsoft.com/office/drawing/2010/main" val="000000" mc:Ignorable=""/>
        </a:accent4>
        <a:accent5>
          <a:srgbClr xmlns:mc="http://schemas.openxmlformats.org/markup-compatibility/2006" xmlns:a14="http://schemas.microsoft.com/office/drawing/2010/main" val="E2CAAA" mc:Ignorable=""/>
        </a:accent5>
        <a:accent6>
          <a:srgbClr xmlns:mc="http://schemas.openxmlformats.org/markup-compatibility/2006" xmlns:a14="http://schemas.microsoft.com/office/drawing/2010/main" val="E7D6A6" mc:Ignorable=""/>
        </a:accent6>
        <a:hlink>
          <a:srgbClr xmlns:mc="http://schemas.openxmlformats.org/markup-compatibility/2006" xmlns:a14="http://schemas.microsoft.com/office/drawing/2010/main" val="996633" mc:Ignorable=""/>
        </a:hlink>
        <a:folHlink>
          <a:srgbClr xmlns:mc="http://schemas.openxmlformats.org/markup-compatibility/2006" xmlns:a14="http://schemas.microsoft.com/office/drawing/2010/main" val="FF9900" mc:Ignorable="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 on product or service 6">
        <a:dk1>
          <a:srgbClr xmlns:mc="http://schemas.openxmlformats.org/markup-compatibility/2006" xmlns:a14="http://schemas.microsoft.com/office/drawing/2010/main" val="000000" mc:Ignorable=""/>
        </a:dk1>
        <a:lt1>
          <a:srgbClr xmlns:mc="http://schemas.openxmlformats.org/markup-compatibility/2006" xmlns:a14="http://schemas.microsoft.com/office/drawing/2010/main" val="FFFFFF" mc:Ignorable=""/>
        </a:lt1>
        <a:dk2>
          <a:srgbClr xmlns:mc="http://schemas.openxmlformats.org/markup-compatibility/2006" xmlns:a14="http://schemas.microsoft.com/office/drawing/2010/main" val="000000" mc:Ignorable=""/>
        </a:dk2>
        <a:lt2>
          <a:srgbClr xmlns:mc="http://schemas.openxmlformats.org/markup-compatibility/2006" xmlns:a14="http://schemas.microsoft.com/office/drawing/2010/main" val="996633" mc:Ignorable=""/>
        </a:lt2>
        <a:accent1>
          <a:srgbClr xmlns:mc="http://schemas.openxmlformats.org/markup-compatibility/2006" xmlns:a14="http://schemas.microsoft.com/office/drawing/2010/main" val="CC9900" mc:Ignorable=""/>
        </a:accent1>
        <a:accent2>
          <a:srgbClr xmlns:mc="http://schemas.openxmlformats.org/markup-compatibility/2006" xmlns:a14="http://schemas.microsoft.com/office/drawing/2010/main" val="FFE28F" mc:Ignorable=""/>
        </a:accent2>
        <a:accent3>
          <a:srgbClr xmlns:mc="http://schemas.openxmlformats.org/markup-compatibility/2006" xmlns:a14="http://schemas.microsoft.com/office/drawing/2010/main" val="FFFFFF" mc:Ignorable=""/>
        </a:accent3>
        <a:accent4>
          <a:srgbClr xmlns:mc="http://schemas.openxmlformats.org/markup-compatibility/2006" xmlns:a14="http://schemas.microsoft.com/office/drawing/2010/main" val="000000" mc:Ignorable=""/>
        </a:accent4>
        <a:accent5>
          <a:srgbClr xmlns:mc="http://schemas.openxmlformats.org/markup-compatibility/2006" xmlns:a14="http://schemas.microsoft.com/office/drawing/2010/main" val="E2CAAA" mc:Ignorable=""/>
        </a:accent5>
        <a:accent6>
          <a:srgbClr xmlns:mc="http://schemas.openxmlformats.org/markup-compatibility/2006" xmlns:a14="http://schemas.microsoft.com/office/drawing/2010/main" val="E7CD81" mc:Ignorable=""/>
        </a:accent6>
        <a:hlink>
          <a:srgbClr xmlns:mc="http://schemas.openxmlformats.org/markup-compatibility/2006" xmlns:a14="http://schemas.microsoft.com/office/drawing/2010/main" val="996633" mc:Ignorable=""/>
        </a:hlink>
        <a:folHlink>
          <a:srgbClr xmlns:mc="http://schemas.openxmlformats.org/markup-compatibility/2006" xmlns:a14="http://schemas.microsoft.com/office/drawing/2010/main" val="FF9900" mc:Ignorable="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xmlns:mc="http://schemas.openxmlformats.org/markup-compatibility/2006" xmlns:a14="http://schemas.microsoft.com/office/drawing/2010/main" val="000000" mc:Ignorable=""/>
      </a:dk1>
      <a:lt1>
        <a:srgbClr xmlns:mc="http://schemas.openxmlformats.org/markup-compatibility/2006" xmlns:a14="http://schemas.microsoft.com/office/drawing/2010/main" val="FFFFFF" mc:Ignorable=""/>
      </a:lt1>
      <a:dk2>
        <a:srgbClr xmlns:mc="http://schemas.openxmlformats.org/markup-compatibility/2006" xmlns:a14="http://schemas.microsoft.com/office/drawing/2010/main" val="000000" mc:Ignorable=""/>
      </a:dk2>
      <a:lt2>
        <a:srgbClr xmlns:mc="http://schemas.openxmlformats.org/markup-compatibility/2006" xmlns:a14="http://schemas.microsoft.com/office/drawing/2010/main" val="808080" mc:Ignorable=""/>
      </a:lt2>
      <a:accent1>
        <a:srgbClr xmlns:mc="http://schemas.openxmlformats.org/markup-compatibility/2006" xmlns:a14="http://schemas.microsoft.com/office/drawing/2010/main" val="00CC99" mc:Ignorable=""/>
      </a:accent1>
      <a:accent2>
        <a:srgbClr xmlns:mc="http://schemas.openxmlformats.org/markup-compatibility/2006" xmlns:a14="http://schemas.microsoft.com/office/drawing/2010/main" val="3333CC" mc:Ignorable=""/>
      </a:accent2>
      <a:accent3>
        <a:srgbClr xmlns:mc="http://schemas.openxmlformats.org/markup-compatibility/2006" xmlns:a14="http://schemas.microsoft.com/office/drawing/2010/main" val="FFFFFF" mc:Ignorable=""/>
      </a:accent3>
      <a:accent4>
        <a:srgbClr xmlns:mc="http://schemas.openxmlformats.org/markup-compatibility/2006" xmlns:a14="http://schemas.microsoft.com/office/drawing/2010/main" val="000000" mc:Ignorable=""/>
      </a:accent4>
      <a:accent5>
        <a:srgbClr xmlns:mc="http://schemas.openxmlformats.org/markup-compatibility/2006" xmlns:a14="http://schemas.microsoft.com/office/drawing/2010/main" val="AAE2CA" mc:Ignorable=""/>
      </a:accent5>
      <a:accent6>
        <a:srgbClr xmlns:mc="http://schemas.openxmlformats.org/markup-compatibility/2006" xmlns:a14="http://schemas.microsoft.com/office/drawing/2010/main" val="2D2DB9" mc:Ignorable=""/>
      </a:accent6>
      <a:hlink>
        <a:srgbClr xmlns:mc="http://schemas.openxmlformats.org/markup-compatibility/2006" xmlns:a14="http://schemas.microsoft.com/office/drawing/2010/main" val="CCCCFF" mc:Ignorable=""/>
      </a:hlink>
      <a:folHlink>
        <a:srgbClr xmlns:mc="http://schemas.openxmlformats.org/markup-compatibility/2006" xmlns:a14="http://schemas.microsoft.com/office/drawing/2010/main" val="B2B2B2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xmlns:mc="http://schemas.openxmlformats.org/markup-compatibility/2006" xmlns:a14="http://schemas.microsoft.com/office/drawing/2010/main" val="000000" mc:Ignorable=""/>
      </a:dk1>
      <a:lt1>
        <a:srgbClr xmlns:mc="http://schemas.openxmlformats.org/markup-compatibility/2006" xmlns:a14="http://schemas.microsoft.com/office/drawing/2010/main" val="FFFFFF" mc:Ignorable=""/>
      </a:lt1>
      <a:dk2>
        <a:srgbClr xmlns:mc="http://schemas.openxmlformats.org/markup-compatibility/2006" xmlns:a14="http://schemas.microsoft.com/office/drawing/2010/main" val="000000" mc:Ignorable=""/>
      </a:dk2>
      <a:lt2>
        <a:srgbClr xmlns:mc="http://schemas.openxmlformats.org/markup-compatibility/2006" xmlns:a14="http://schemas.microsoft.com/office/drawing/2010/main" val="808080" mc:Ignorable=""/>
      </a:lt2>
      <a:accent1>
        <a:srgbClr xmlns:mc="http://schemas.openxmlformats.org/markup-compatibility/2006" xmlns:a14="http://schemas.microsoft.com/office/drawing/2010/main" val="BBE0E3" mc:Ignorable=""/>
      </a:accent1>
      <a:accent2>
        <a:srgbClr xmlns:mc="http://schemas.openxmlformats.org/markup-compatibility/2006" xmlns:a14="http://schemas.microsoft.com/office/drawing/2010/main" val="333399" mc:Ignorable=""/>
      </a:accent2>
      <a:accent3>
        <a:srgbClr xmlns:mc="http://schemas.openxmlformats.org/markup-compatibility/2006" xmlns:a14="http://schemas.microsoft.com/office/drawing/2010/main" val="FFFFFF" mc:Ignorable=""/>
      </a:accent3>
      <a:accent4>
        <a:srgbClr xmlns:mc="http://schemas.openxmlformats.org/markup-compatibility/2006" xmlns:a14="http://schemas.microsoft.com/office/drawing/2010/main" val="000000" mc:Ignorable=""/>
      </a:accent4>
      <a:accent5>
        <a:srgbClr xmlns:mc="http://schemas.openxmlformats.org/markup-compatibility/2006" xmlns:a14="http://schemas.microsoft.com/office/drawing/2010/main" val="DAEDEF" mc:Ignorable=""/>
      </a:accent5>
      <a:accent6>
        <a:srgbClr xmlns:mc="http://schemas.openxmlformats.org/markup-compatibility/2006" xmlns:a14="http://schemas.microsoft.com/office/drawing/2010/main" val="2D2D8A" mc:Ignorable=""/>
      </a:accent6>
      <a:hlink>
        <a:srgbClr xmlns:mc="http://schemas.openxmlformats.org/markup-compatibility/2006" xmlns:a14="http://schemas.microsoft.com/office/drawing/2010/main" val="009999" mc:Ignorable=""/>
      </a:hlink>
      <a:folHlink>
        <a:srgbClr xmlns:mc="http://schemas.openxmlformats.org/markup-compatibility/2006" xmlns:a14="http://schemas.microsoft.com/office/drawing/2010/main" val="99CC0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on product or service</Template>
  <TotalTime>25720</TotalTime>
  <Words>765</Words>
  <Application>Microsoft Office PowerPoint</Application>
  <PresentationFormat>On-screen Show (4:3)</PresentationFormat>
  <Paragraphs>146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1_Presentation on product or service</vt:lpstr>
      <vt:lpstr>Improving long-term preservation EOS data by independently mapping HDF4 data objects</vt:lpstr>
      <vt:lpstr>Phase 2: Productizing HDF4 Mapping schema and tools for deployment</vt:lpstr>
      <vt:lpstr>Phase 2 tasks</vt:lpstr>
      <vt:lpstr>HDF4/HDF-EOS2 mapping workflow</vt:lpstr>
      <vt:lpstr>PowerPoint Presentation</vt:lpstr>
      <vt:lpstr>Task A Investigate integration of mapping schema with existing standards </vt:lpstr>
      <vt:lpstr>Task A</vt:lpstr>
      <vt:lpstr>Task B: Determine HDF-EOS2 requirements</vt:lpstr>
      <vt:lpstr>Categorize HDF-EOS2 data products</vt:lpstr>
      <vt:lpstr>Requirements for HDF-EOS2 objects</vt:lpstr>
      <vt:lpstr>Task C Redesign Schema</vt:lpstr>
      <vt:lpstr>Task C:  Redesign Schema   </vt:lpstr>
      <vt:lpstr>Task D Implement Writer</vt:lpstr>
      <vt:lpstr>Task D:  Implement Writer</vt:lpstr>
      <vt:lpstr>Status of Task D</vt:lpstr>
      <vt:lpstr>Task E:  Implement demo reader</vt:lpstr>
      <vt:lpstr>Task F: Implement validation utility</vt:lpstr>
      <vt:lpstr>Task G:  Deploy</vt:lpstr>
    </vt:vector>
  </TitlesOfParts>
  <Company>The HDF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HDF5 in support of heterogeneous databases</dc:title>
  <dc:subject>HDF5 intro, databases</dc:subject>
  <dc:creator>Mike Folk</dc:creator>
  <cp:keywords>HDF5, databases</cp:keywords>
  <cp:lastModifiedBy> Mike Folk</cp:lastModifiedBy>
  <cp:revision>235</cp:revision>
  <cp:lastPrinted>1601-01-01T00:00:00Z</cp:lastPrinted>
  <dcterms:created xsi:type="dcterms:W3CDTF">2006-05-18T14:39:14Z</dcterms:created>
  <dcterms:modified xsi:type="dcterms:W3CDTF">2010-04-17T20:16:10Z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